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47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223224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/>
              </a:rPr>
              <a:t>КРАТКАЯ ПРЕЗЕНТАЦИЯ ОБРАЗОВАТЕЛЬНОЙ ПРОГРАММЫ</a:t>
            </a:r>
            <a:br>
              <a:rPr lang="ru-RU" sz="4000" b="1" i="1" dirty="0">
                <a:solidFill>
                  <a:srgbClr val="C00000"/>
                </a:solidFill>
                <a:effectLst/>
              </a:rPr>
            </a:br>
            <a:r>
              <a:rPr lang="ru-RU" sz="4000" b="1" i="1" dirty="0">
                <a:solidFill>
                  <a:srgbClr val="C00000"/>
                </a:solidFill>
                <a:effectLst/>
              </a:rPr>
              <a:t>ДОШКОЛЬНОГО </a:t>
            </a:r>
            <a:r>
              <a:rPr lang="ru-RU" sz="4000" b="1" i="1" dirty="0" smtClean="0">
                <a:solidFill>
                  <a:srgbClr val="C00000"/>
                </a:solidFill>
                <a:effectLst/>
              </a:rPr>
              <a:t>ОБРАЗОВАНИЯ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7918648" cy="15407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Муниципального бюджетного дошкольного образовательного учреждения – детский сад №2 «Соловушка» г. Клинцы Брянской области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Содержание образовательной области: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«Социально-коммуникативное развитие»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48872"/>
              </p:ext>
            </p:extLst>
          </p:nvPr>
        </p:nvGraphicFramePr>
        <p:xfrm>
          <a:off x="2411760" y="1772815"/>
          <a:ext cx="4320479" cy="4824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9956"/>
                <a:gridCol w="2230523"/>
              </a:tblGrid>
              <a:tr h="335101">
                <a:tc gridSpan="2">
                  <a:txBody>
                    <a:bodyPr/>
                    <a:lstStyle/>
                    <a:p>
                      <a:pPr marL="558165">
                        <a:spcBef>
                          <a:spcPts val="120"/>
                        </a:spcBef>
                        <a:spcAft>
                          <a:spcPts val="0"/>
                        </a:spcAft>
                        <a:tabLst>
                          <a:tab pos="2303145" algn="l"/>
                        </a:tabLst>
                      </a:pPr>
                      <a:r>
                        <a:rPr lang="ru-RU" sz="1400" spc="-10" dirty="0">
                          <a:effectLst/>
                        </a:rPr>
                        <a:t>Возраст</a:t>
                      </a:r>
                      <a:r>
                        <a:rPr lang="ru-RU" sz="1400" dirty="0">
                          <a:effectLst/>
                        </a:rPr>
                        <a:t>	QR</a:t>
                      </a:r>
                      <a:r>
                        <a:rPr lang="ru-RU" sz="1400" spc="1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spc="-25" dirty="0">
                          <a:effectLst/>
                        </a:rPr>
                        <a:t>код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603">
                <a:tc>
                  <a:txBody>
                    <a:bodyPr/>
                    <a:lstStyle/>
                    <a:p>
                      <a:pPr marL="304800" marR="288290" algn="ctr">
                        <a:spcBef>
                          <a:spcPts val="1550"/>
                        </a:spcBef>
                        <a:spcAft>
                          <a:spcPts val="0"/>
                        </a:spcAft>
                      </a:pPr>
                      <a:r>
                        <a:rPr lang="ru-RU" sz="2400" spc="-70">
                          <a:effectLst/>
                        </a:rPr>
                        <a:t>2-3</a:t>
                      </a:r>
                      <a:r>
                        <a:rPr lang="ru-RU" sz="2400" spc="-110">
                          <a:effectLst/>
                        </a:rPr>
                        <a:t> </a:t>
                      </a:r>
                      <a:r>
                        <a:rPr lang="ru-RU" sz="2400" spc="-70">
                          <a:effectLst/>
                        </a:rPr>
                        <a:t>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98958">
                <a:tc>
                  <a:txBody>
                    <a:bodyPr/>
                    <a:lstStyle/>
                    <a:p>
                      <a:pPr marL="304800" marR="288290" algn="ctr">
                        <a:spcBef>
                          <a:spcPts val="1590"/>
                        </a:spcBef>
                        <a:spcAft>
                          <a:spcPts val="0"/>
                        </a:spcAft>
                      </a:pPr>
                      <a:r>
                        <a:rPr lang="ru-RU" sz="2400" spc="-70">
                          <a:effectLst/>
                        </a:rPr>
                        <a:t>3-4</a:t>
                      </a:r>
                      <a:r>
                        <a:rPr lang="ru-RU" sz="2400" spc="-110">
                          <a:effectLst/>
                        </a:rPr>
                        <a:t> </a:t>
                      </a:r>
                      <a:r>
                        <a:rPr lang="ru-RU" sz="2400" spc="-70">
                          <a:effectLst/>
                        </a:rPr>
                        <a:t>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98958">
                <a:tc>
                  <a:txBody>
                    <a:bodyPr/>
                    <a:lstStyle/>
                    <a:p>
                      <a:pPr marL="302895" marR="288290" algn="ctr">
                        <a:spcBef>
                          <a:spcPts val="1590"/>
                        </a:spcBef>
                        <a:spcAft>
                          <a:spcPts val="0"/>
                        </a:spcAft>
                      </a:pPr>
                      <a:r>
                        <a:rPr lang="ru-RU" sz="2400" spc="-70">
                          <a:effectLst/>
                        </a:rPr>
                        <a:t>4-5</a:t>
                      </a:r>
                      <a:r>
                        <a:rPr lang="ru-RU" sz="2400" spc="-110">
                          <a:effectLst/>
                        </a:rPr>
                        <a:t> </a:t>
                      </a:r>
                      <a:r>
                        <a:rPr lang="ru-RU" sz="2400" spc="-70">
                          <a:effectLst/>
                        </a:rPr>
                        <a:t>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9120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rebuchet MS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98958">
                <a:tc>
                  <a:txBody>
                    <a:bodyPr/>
                    <a:lstStyle/>
                    <a:p>
                      <a:pPr marL="302895" marR="288290" algn="ctr">
                        <a:spcBef>
                          <a:spcPts val="1595"/>
                        </a:spcBef>
                        <a:spcAft>
                          <a:spcPts val="0"/>
                        </a:spcAft>
                      </a:pPr>
                      <a:r>
                        <a:rPr lang="ru-RU" sz="2400" spc="-70">
                          <a:effectLst/>
                        </a:rPr>
                        <a:t>5-6</a:t>
                      </a:r>
                      <a:r>
                        <a:rPr lang="ru-RU" sz="2400" spc="-110">
                          <a:effectLst/>
                        </a:rPr>
                        <a:t> </a:t>
                      </a:r>
                      <a:r>
                        <a:rPr lang="ru-RU" sz="2400" spc="-70">
                          <a:effectLst/>
                        </a:rPr>
                        <a:t>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98958">
                <a:tc>
                  <a:txBody>
                    <a:bodyPr/>
                    <a:lstStyle/>
                    <a:p>
                      <a:pPr marL="302895" marR="288290" algn="ctr">
                        <a:spcBef>
                          <a:spcPts val="1595"/>
                        </a:spcBef>
                        <a:spcAft>
                          <a:spcPts val="0"/>
                        </a:spcAft>
                      </a:pPr>
                      <a:r>
                        <a:rPr lang="ru-RU" sz="2400" spc="-70">
                          <a:effectLst/>
                        </a:rPr>
                        <a:t>6-7</a:t>
                      </a:r>
                      <a:r>
                        <a:rPr lang="ru-RU" sz="2400" spc="-110">
                          <a:effectLst/>
                        </a:rPr>
                        <a:t> </a:t>
                      </a:r>
                      <a:r>
                        <a:rPr lang="ru-RU" sz="2400" spc="-70">
                          <a:effectLst/>
                        </a:rPr>
                        <a:t>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2455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rebuchet MS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149" name="Image 23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7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Image 2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06" y="3212976"/>
            <a:ext cx="6191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e 2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62" y="4005064"/>
            <a:ext cx="5810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 2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06" y="4957623"/>
            <a:ext cx="590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 2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7" y="5877272"/>
            <a:ext cx="5524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Содержание образовательной области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«Речевое развитие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85677"/>
              </p:ext>
            </p:extLst>
          </p:nvPr>
        </p:nvGraphicFramePr>
        <p:xfrm>
          <a:off x="2411759" y="1988841"/>
          <a:ext cx="4752529" cy="4608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22219"/>
                <a:gridCol w="2330310"/>
              </a:tblGrid>
              <a:tr h="345329">
                <a:tc>
                  <a:txBody>
                    <a:bodyPr/>
                    <a:lstStyle/>
                    <a:p>
                      <a:pPr marR="55054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Возраст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8485" algn="just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QR</a:t>
                      </a:r>
                      <a:r>
                        <a:rPr lang="ru-RU" sz="1300" spc="10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-</a:t>
                      </a:r>
                      <a:r>
                        <a:rPr lang="ru-RU" sz="1300" spc="-25" dirty="0">
                          <a:effectLst/>
                        </a:rPr>
                        <a:t>код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78806">
                <a:tc>
                  <a:txBody>
                    <a:bodyPr/>
                    <a:lstStyle/>
                    <a:p>
                      <a:pPr marR="293370" algn="ctr">
                        <a:spcBef>
                          <a:spcPts val="1625"/>
                        </a:spcBef>
                        <a:spcAft>
                          <a:spcPts val="0"/>
                        </a:spcAft>
                      </a:pPr>
                      <a:r>
                        <a:rPr lang="ru-RU" sz="2200" spc="-80" dirty="0">
                          <a:effectLst/>
                        </a:rPr>
                        <a:t>2-3</a:t>
                      </a:r>
                      <a:r>
                        <a:rPr lang="ru-RU" sz="2200" spc="-85" dirty="0">
                          <a:effectLst/>
                        </a:rPr>
                        <a:t> </a:t>
                      </a:r>
                      <a:r>
                        <a:rPr lang="ru-RU" sz="2200" spc="-80" dirty="0">
                          <a:effectLst/>
                        </a:rPr>
                        <a:t>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5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795666">
                <a:tc>
                  <a:txBody>
                    <a:bodyPr/>
                    <a:lstStyle/>
                    <a:p>
                      <a:pPr marR="293370" algn="ctr">
                        <a:spcBef>
                          <a:spcPts val="1625"/>
                        </a:spcBef>
                        <a:spcAft>
                          <a:spcPts val="0"/>
                        </a:spcAft>
                      </a:pPr>
                      <a:r>
                        <a:rPr lang="ru-RU" sz="2200" spc="-80" dirty="0">
                          <a:effectLst/>
                        </a:rPr>
                        <a:t>3-4</a:t>
                      </a:r>
                      <a:r>
                        <a:rPr lang="ru-RU" sz="2200" spc="-85" dirty="0">
                          <a:effectLst/>
                        </a:rPr>
                        <a:t> </a:t>
                      </a:r>
                      <a:r>
                        <a:rPr lang="ru-RU" sz="2200" spc="-80" dirty="0">
                          <a:effectLst/>
                        </a:rPr>
                        <a:t>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56542">
                <a:tc>
                  <a:txBody>
                    <a:bodyPr/>
                    <a:lstStyle/>
                    <a:p>
                      <a:pPr marR="37338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ru-RU" sz="2200" spc="-80" dirty="0">
                          <a:effectLst/>
                        </a:rPr>
                        <a:t>4-5</a:t>
                      </a:r>
                      <a:r>
                        <a:rPr lang="ru-RU" sz="2200" spc="-85" dirty="0">
                          <a:effectLst/>
                        </a:rPr>
                        <a:t> </a:t>
                      </a:r>
                      <a:r>
                        <a:rPr lang="ru-RU" sz="2200" spc="-80" dirty="0">
                          <a:effectLst/>
                        </a:rPr>
                        <a:t>лет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45410">
                <a:tc>
                  <a:txBody>
                    <a:bodyPr/>
                    <a:lstStyle/>
                    <a:p>
                      <a:pPr marR="37338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ru-RU" sz="2200" spc="-80" dirty="0">
                          <a:effectLst/>
                        </a:rPr>
                        <a:t>5-6</a:t>
                      </a:r>
                      <a:r>
                        <a:rPr lang="ru-RU" sz="2200" spc="-85" dirty="0">
                          <a:effectLst/>
                        </a:rPr>
                        <a:t> </a:t>
                      </a:r>
                      <a:r>
                        <a:rPr lang="ru-RU" sz="2200" spc="-80" dirty="0">
                          <a:effectLst/>
                        </a:rPr>
                        <a:t>лет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86758">
                <a:tc>
                  <a:txBody>
                    <a:bodyPr/>
                    <a:lstStyle/>
                    <a:p>
                      <a:pPr marR="373380" algn="ctr">
                        <a:spcBef>
                          <a:spcPts val="1635"/>
                        </a:spcBef>
                        <a:spcAft>
                          <a:spcPts val="0"/>
                        </a:spcAft>
                      </a:pPr>
                      <a:r>
                        <a:rPr lang="ru-RU" sz="2200" spc="-80" dirty="0">
                          <a:effectLst/>
                        </a:rPr>
                        <a:t>6-7</a:t>
                      </a:r>
                      <a:r>
                        <a:rPr lang="ru-RU" sz="2200" spc="-85" dirty="0">
                          <a:effectLst/>
                        </a:rPr>
                        <a:t> </a:t>
                      </a:r>
                      <a:r>
                        <a:rPr lang="ru-RU" sz="2200" spc="-80" dirty="0">
                          <a:effectLst/>
                        </a:rPr>
                        <a:t>лет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7175" name="Image 25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4750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Image 25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9" y="3380606"/>
            <a:ext cx="561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Image 25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2326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Image 2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64" y="50351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Image 26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03" y="580526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261"/>
          <p:cNvGrpSpPr>
            <a:grpSpLocks/>
          </p:cNvGrpSpPr>
          <p:nvPr/>
        </p:nvGrpSpPr>
        <p:grpSpPr>
          <a:xfrm>
            <a:off x="461963" y="8374063"/>
            <a:ext cx="9144000" cy="12700"/>
            <a:chOff x="0" y="0"/>
            <a:chExt cx="9144000" cy="12700"/>
          </a:xfrm>
        </p:grpSpPr>
        <p:sp>
          <p:nvSpPr>
            <p:cNvPr id="19" name="Graphic 262"/>
            <p:cNvSpPr/>
            <p:nvPr/>
          </p:nvSpPr>
          <p:spPr>
            <a:xfrm>
              <a:off x="0" y="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699"/>
                  </a:moveTo>
                  <a:lnTo>
                    <a:pt x="9144000" y="126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18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Содержание образовательной области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«Познавательное развитие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138648"/>
          <a:ext cx="8229600" cy="37999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2524"/>
                <a:gridCol w="4037076"/>
              </a:tblGrid>
              <a:tr h="249174">
                <a:tc>
                  <a:txBody>
                    <a:bodyPr/>
                    <a:lstStyle/>
                    <a:p>
                      <a:pPr marL="3245485" marR="299720"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Возраст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342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QR</a:t>
                      </a:r>
                      <a:r>
                        <a:rPr lang="ru-RU" sz="1300" spc="1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-</a:t>
                      </a:r>
                      <a:r>
                        <a:rPr lang="ru-RU" sz="1300" spc="-25">
                          <a:effectLst/>
                        </a:rPr>
                        <a:t>код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80085">
                <a:tc>
                  <a:txBody>
                    <a:bodyPr/>
                    <a:lstStyle/>
                    <a:p>
                      <a:pPr marL="3248025" marR="299720" algn="ctr">
                        <a:spcBef>
                          <a:spcPts val="1625"/>
                        </a:spcBef>
                        <a:spcAft>
                          <a:spcPts val="0"/>
                        </a:spcAft>
                      </a:pPr>
                      <a:r>
                        <a:rPr lang="ru-RU" sz="2200" spc="-80">
                          <a:effectLst/>
                        </a:rPr>
                        <a:t>2-3</a:t>
                      </a:r>
                      <a:r>
                        <a:rPr lang="ru-RU" sz="2200" spc="-85">
                          <a:effectLst/>
                        </a:rPr>
                        <a:t> </a:t>
                      </a:r>
                      <a:r>
                        <a:rPr lang="ru-RU" sz="2200" spc="-80">
                          <a:effectLst/>
                        </a:rPr>
                        <a:t>года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80085">
                <a:tc>
                  <a:txBody>
                    <a:bodyPr/>
                    <a:lstStyle/>
                    <a:p>
                      <a:pPr marL="3248025" marR="299720" algn="ctr">
                        <a:spcBef>
                          <a:spcPts val="1625"/>
                        </a:spcBef>
                        <a:spcAft>
                          <a:spcPts val="0"/>
                        </a:spcAft>
                      </a:pPr>
                      <a:r>
                        <a:rPr lang="ru-RU" sz="2200" spc="-80">
                          <a:effectLst/>
                        </a:rPr>
                        <a:t>3-4</a:t>
                      </a:r>
                      <a:r>
                        <a:rPr lang="ru-RU" sz="2200" spc="-85">
                          <a:effectLst/>
                        </a:rPr>
                        <a:t> </a:t>
                      </a:r>
                      <a:r>
                        <a:rPr lang="ru-RU" sz="2200" spc="-80">
                          <a:effectLst/>
                        </a:rPr>
                        <a:t>года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5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80085">
                <a:tc>
                  <a:txBody>
                    <a:bodyPr/>
                    <a:lstStyle/>
                    <a:p>
                      <a:pPr marL="3246120" marR="29972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ru-RU" sz="2200" spc="-80">
                          <a:effectLst/>
                        </a:rPr>
                        <a:t>4-5</a:t>
                      </a:r>
                      <a:r>
                        <a:rPr lang="ru-RU" sz="2200" spc="-85">
                          <a:effectLst/>
                        </a:rPr>
                        <a:t> </a:t>
                      </a:r>
                      <a:r>
                        <a:rPr lang="ru-RU" sz="2200" spc="-80">
                          <a:effectLst/>
                        </a:rPr>
                        <a:t>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80085">
                <a:tc>
                  <a:txBody>
                    <a:bodyPr/>
                    <a:lstStyle/>
                    <a:p>
                      <a:pPr marL="3246120" marR="29972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ru-RU" sz="2200" spc="-80">
                          <a:effectLst/>
                        </a:rPr>
                        <a:t>5-6</a:t>
                      </a:r>
                      <a:r>
                        <a:rPr lang="ru-RU" sz="2200" spc="-85">
                          <a:effectLst/>
                        </a:rPr>
                        <a:t> </a:t>
                      </a:r>
                      <a:r>
                        <a:rPr lang="ru-RU" sz="2200" spc="-80">
                          <a:effectLst/>
                        </a:rPr>
                        <a:t>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30389">
                <a:tc>
                  <a:txBody>
                    <a:bodyPr/>
                    <a:lstStyle/>
                    <a:p>
                      <a:pPr marL="3246120" marR="299720" algn="ctr">
                        <a:spcBef>
                          <a:spcPts val="1630"/>
                        </a:spcBef>
                        <a:spcAft>
                          <a:spcPts val="0"/>
                        </a:spcAft>
                      </a:pPr>
                      <a:r>
                        <a:rPr lang="ru-RU" sz="2200" spc="-80">
                          <a:effectLst/>
                        </a:rPr>
                        <a:t>6-7</a:t>
                      </a:r>
                      <a:r>
                        <a:rPr lang="ru-RU" sz="2200" spc="-85">
                          <a:effectLst/>
                        </a:rPr>
                        <a:t> </a:t>
                      </a:r>
                      <a:r>
                        <a:rPr lang="ru-RU" sz="2200" spc="-80">
                          <a:effectLst/>
                        </a:rPr>
                        <a:t>лет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2" name="Group 307"/>
          <p:cNvGrpSpPr>
            <a:grpSpLocks/>
          </p:cNvGrpSpPr>
          <p:nvPr/>
        </p:nvGrpSpPr>
        <p:grpSpPr>
          <a:xfrm>
            <a:off x="461963" y="8237538"/>
            <a:ext cx="9144000" cy="12700"/>
            <a:chOff x="0" y="0"/>
            <a:chExt cx="9144000" cy="12700"/>
          </a:xfrm>
        </p:grpSpPr>
        <p:sp>
          <p:nvSpPr>
            <p:cNvPr id="13" name="Graphic 308"/>
            <p:cNvSpPr/>
            <p:nvPr/>
          </p:nvSpPr>
          <p:spPr>
            <a:xfrm>
              <a:off x="0" y="0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12699"/>
                  </a:moveTo>
                  <a:lnTo>
                    <a:pt x="9144000" y="126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2055" name="Image 30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41" y="2442731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3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84" y="314096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30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09" y="3837037"/>
            <a:ext cx="600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3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3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Рабочая программа воспитания: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96944" cy="46805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</a:rPr>
              <a:t>Цель:</a:t>
            </a:r>
            <a:endParaRPr lang="ru-RU" sz="2800" u="sng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1.Инвариантная (базовая):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Личностное развитие каждого ребёнка с учётом его индивидуальности 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создание условий для позитивной социализации детей на основе традиционных ценностей российского общества.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2. Вариативная (определённая ДОО</a:t>
            </a:r>
            <a:r>
              <a:rPr lang="ru-RU" b="1" i="1" dirty="0" smtClean="0">
                <a:solidFill>
                  <a:srgbClr val="7030A0"/>
                </a:solidFill>
              </a:rPr>
              <a:t>):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Воспитание </a:t>
            </a:r>
            <a:r>
              <a:rPr lang="ru-RU" b="1" i="1" dirty="0">
                <a:solidFill>
                  <a:schemeClr val="tx1"/>
                </a:solidFill>
              </a:rPr>
              <a:t>у ребенка ответственного отношения к месту своего проживания, формирование потребности поддерживать в чистоте территорию ДОО и прилегающую к ней  территорию.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872208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Взаимодействие с семьями обучающихся: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Image 3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3212976"/>
            <a:ext cx="7560310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84976" cy="1368152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Задачи взаимодействия с родителями:</a:t>
            </a: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5" name="Group 346"/>
          <p:cNvGrpSpPr>
            <a:grpSpLocks/>
          </p:cNvGrpSpPr>
          <p:nvPr/>
        </p:nvGrpSpPr>
        <p:grpSpPr>
          <a:xfrm>
            <a:off x="1493151" y="2348880"/>
            <a:ext cx="6984492" cy="4271772"/>
            <a:chOff x="0" y="0"/>
            <a:chExt cx="6984492" cy="4271772"/>
          </a:xfrm>
        </p:grpSpPr>
        <p:sp>
          <p:nvSpPr>
            <p:cNvPr id="6" name="Graphic 347"/>
            <p:cNvSpPr/>
            <p:nvPr/>
          </p:nvSpPr>
          <p:spPr>
            <a:xfrm>
              <a:off x="400050" y="26669"/>
              <a:ext cx="6571615" cy="1270"/>
            </a:xfrm>
            <a:custGeom>
              <a:avLst/>
              <a:gdLst/>
              <a:ahLst/>
              <a:cxnLst/>
              <a:rect l="l" t="t" r="r" b="b"/>
              <a:pathLst>
                <a:path w="6571615">
                  <a:moveTo>
                    <a:pt x="0" y="0"/>
                  </a:moveTo>
                  <a:lnTo>
                    <a:pt x="6571360" y="0"/>
                  </a:lnTo>
                </a:path>
              </a:pathLst>
            </a:custGeom>
            <a:ln w="31750">
              <a:solidFill>
                <a:srgbClr val="B71E4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7" name="Image 3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984492" cy="4271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8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8012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Направления взаимодействия:</a:t>
            </a: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11" name="Group 354"/>
          <p:cNvGrpSpPr>
            <a:grpSpLocks/>
          </p:cNvGrpSpPr>
          <p:nvPr/>
        </p:nvGrpSpPr>
        <p:grpSpPr>
          <a:xfrm>
            <a:off x="2315530" y="1844824"/>
            <a:ext cx="4368668" cy="4792123"/>
            <a:chOff x="0" y="979001"/>
            <a:chExt cx="4368668" cy="4719828"/>
          </a:xfrm>
        </p:grpSpPr>
        <p:pic>
          <p:nvPicPr>
            <p:cNvPr id="12" name="Image 3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2114" y="1080347"/>
              <a:ext cx="2146554" cy="3233166"/>
            </a:xfrm>
            <a:prstGeom prst="rect">
              <a:avLst/>
            </a:prstGeom>
          </p:spPr>
        </p:pic>
        <p:pic>
          <p:nvPicPr>
            <p:cNvPr id="13" name="Image 3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72" y="4414859"/>
              <a:ext cx="3711702" cy="1283970"/>
            </a:xfrm>
            <a:prstGeom prst="rect">
              <a:avLst/>
            </a:prstGeom>
          </p:spPr>
        </p:pic>
        <p:pic>
          <p:nvPicPr>
            <p:cNvPr id="14" name="Image 3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79001"/>
              <a:ext cx="2146554" cy="343585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199521" y="2942208"/>
            <a:ext cx="553998" cy="1786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b="1" dirty="0" smtClean="0"/>
              <a:t>Диагностика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21768" y="2942208"/>
            <a:ext cx="553998" cy="194444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2400" b="1" dirty="0" smtClean="0"/>
              <a:t>Просвещение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99521" y="5230411"/>
            <a:ext cx="26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Консультирование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98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424936" cy="1383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+mn-lt"/>
              </a:rPr>
              <a:t>ОБРАЗОВАТЕЛЬНАЯ ПРОГРАММА ДОШКОЛЬНОГО ОБРАЗОВАНИЯ РАЗРАБОТАНА В СООТВЕТСТВИИ </a:t>
            </a:r>
            <a:r>
              <a:rPr lang="ru-RU" sz="3200" b="1" i="1" dirty="0" smtClean="0">
                <a:solidFill>
                  <a:schemeClr val="tx1"/>
                </a:solidFill>
                <a:latin typeface="+mn-lt"/>
              </a:rPr>
              <a:t>С:</a:t>
            </a:r>
            <a:endParaRPr lang="ru-RU" sz="32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931920" cy="230425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Федеральным государственным образовательным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стандартом дошкольного образования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(далее – Стандарт)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44824"/>
            <a:ext cx="3931920" cy="237626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Федеральной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образовательной программой дошкольного образования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(далее – ФОП ДО).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10" y="4495447"/>
            <a:ext cx="1548518" cy="154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02" y="4489351"/>
            <a:ext cx="1566808" cy="15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 smtClean="0">
                <a:solidFill>
                  <a:srgbClr val="C00000"/>
                </a:solidFill>
              </a:rPr>
              <a:t>Цель </a:t>
            </a:r>
            <a:r>
              <a:rPr lang="ru-RU" sz="3100" b="1" i="1" u="sng" dirty="0">
                <a:solidFill>
                  <a:srgbClr val="C00000"/>
                </a:solidFill>
              </a:rPr>
              <a:t>Программы:</a:t>
            </a:r>
            <a:r>
              <a:rPr lang="ru-RU" sz="3100" b="1" i="1" dirty="0">
                <a:solidFill>
                  <a:srgbClr val="C00000"/>
                </a:solidFill>
              </a:rPr>
              <a:t> разностороннее развитие ребенка на </a:t>
            </a:r>
            <a:r>
              <a:rPr lang="ru-RU" sz="3100" b="1" i="1" dirty="0" smtClean="0">
                <a:solidFill>
                  <a:srgbClr val="C00000"/>
                </a:solidFill>
              </a:rPr>
              <a:t>основе духовно-нравственных </a:t>
            </a:r>
            <a:r>
              <a:rPr lang="ru-RU" sz="3100" b="1" i="1" dirty="0">
                <a:solidFill>
                  <a:srgbClr val="C00000"/>
                </a:solidFill>
              </a:rPr>
              <a:t>ценностей российского народа, исторических и национально-культурных традиций</a:t>
            </a: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960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/>
              <a:t>Программа реализуется в группах общеразвивающей направленности, как программа психолого-педагогической поддержки, позитивной социализации и индивидуализации, развития личности детей дошкольного возраста и определяет комплекс основных </a:t>
            </a:r>
            <a:r>
              <a:rPr lang="ru-RU" b="1" i="1" dirty="0" smtClean="0"/>
              <a:t>характеристик </a:t>
            </a:r>
            <a:r>
              <a:rPr lang="ru-RU" b="1" i="1" dirty="0"/>
              <a:t>дошкольного </a:t>
            </a:r>
            <a:r>
              <a:rPr lang="ru-RU" b="1" i="1" dirty="0" smtClean="0"/>
              <a:t>образования.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Реализуется </a:t>
            </a:r>
            <a:r>
              <a:rPr lang="ru-RU" b="1" i="1" dirty="0"/>
              <a:t>в течение всего периода пребывания детей в</a:t>
            </a:r>
          </a:p>
          <a:p>
            <a:pPr marL="0" indent="0" algn="ctr">
              <a:buNone/>
            </a:pPr>
            <a:r>
              <a:rPr lang="ru-RU" b="1" i="1" dirty="0"/>
              <a:t>детском саду от </a:t>
            </a:r>
            <a:r>
              <a:rPr lang="ru-RU" b="1" i="1" u="sng" dirty="0"/>
              <a:t>2-х лет до прекращения образовательных отношений</a:t>
            </a:r>
            <a:endParaRPr lang="ru-RU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1224136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solidFill>
                  <a:srgbClr val="C00000"/>
                </a:solidFill>
              </a:rPr>
              <a:t>Программа </a:t>
            </a:r>
            <a:r>
              <a:rPr lang="ru-RU" b="1" i="1" dirty="0">
                <a:solidFill>
                  <a:srgbClr val="C00000"/>
                </a:solidFill>
              </a:rPr>
              <a:t>состоит из двух </a:t>
            </a:r>
            <a:r>
              <a:rPr lang="ru-RU" b="1" i="1" dirty="0" smtClean="0">
                <a:solidFill>
                  <a:srgbClr val="C00000"/>
                </a:solidFill>
              </a:rPr>
              <a:t>частей: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95536" y="3789040"/>
            <a:ext cx="3931920" cy="1368152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63880" y="3861047"/>
            <a:ext cx="1459018" cy="835807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9" name="Group 58"/>
          <p:cNvGrpSpPr>
            <a:grpSpLocks/>
          </p:cNvGrpSpPr>
          <p:nvPr/>
        </p:nvGrpSpPr>
        <p:grpSpPr>
          <a:xfrm>
            <a:off x="578574" y="2967648"/>
            <a:ext cx="3394647" cy="2870201"/>
            <a:chOff x="0" y="0"/>
            <a:chExt cx="3386328" cy="2881884"/>
          </a:xfrm>
        </p:grpSpPr>
        <p:pic>
          <p:nvPicPr>
            <p:cNvPr id="10" name="Image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386328" cy="2881884"/>
            </a:xfrm>
            <a:prstGeom prst="rect">
              <a:avLst/>
            </a:prstGeom>
          </p:spPr>
        </p:pic>
        <p:pic>
          <p:nvPicPr>
            <p:cNvPr id="11" name="Image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544068"/>
              <a:ext cx="2942844" cy="1866900"/>
            </a:xfrm>
            <a:prstGeom prst="rect">
              <a:avLst/>
            </a:prstGeom>
          </p:spPr>
        </p:pic>
        <p:pic>
          <p:nvPicPr>
            <p:cNvPr id="12" name="Image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" y="30480"/>
              <a:ext cx="3275076" cy="2770632"/>
            </a:xfrm>
            <a:prstGeom prst="rect">
              <a:avLst/>
            </a:prstGeom>
          </p:spPr>
        </p:pic>
        <p:pic>
          <p:nvPicPr>
            <p:cNvPr id="13" name="Image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47" y="568451"/>
              <a:ext cx="2792729" cy="799338"/>
            </a:xfrm>
            <a:prstGeom prst="rect">
              <a:avLst/>
            </a:prstGeom>
          </p:spPr>
        </p:pic>
        <p:pic>
          <p:nvPicPr>
            <p:cNvPr id="14" name="Image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832" y="995172"/>
              <a:ext cx="1447038" cy="799337"/>
            </a:xfrm>
            <a:prstGeom prst="rect">
              <a:avLst/>
            </a:prstGeom>
          </p:spPr>
        </p:pic>
        <p:pic>
          <p:nvPicPr>
            <p:cNvPr id="15" name="Image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363" y="1444752"/>
              <a:ext cx="435114" cy="576833"/>
            </a:xfrm>
            <a:prstGeom prst="rect">
              <a:avLst/>
            </a:prstGeom>
          </p:spPr>
        </p:pic>
        <p:pic>
          <p:nvPicPr>
            <p:cNvPr id="16" name="Image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231" y="1452372"/>
              <a:ext cx="1506474" cy="576834"/>
            </a:xfrm>
            <a:prstGeom prst="rect">
              <a:avLst/>
            </a:prstGeom>
          </p:spPr>
        </p:pic>
        <p:pic>
          <p:nvPicPr>
            <p:cNvPr id="17" name="Image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7527" y="1444752"/>
              <a:ext cx="870966" cy="576833"/>
            </a:xfrm>
            <a:prstGeom prst="rect">
              <a:avLst/>
            </a:prstGeom>
          </p:spPr>
        </p:pic>
        <p:pic>
          <p:nvPicPr>
            <p:cNvPr id="18" name="Image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0260" y="1452372"/>
              <a:ext cx="686562" cy="576834"/>
            </a:xfrm>
            <a:prstGeom prst="rect">
              <a:avLst/>
            </a:prstGeom>
          </p:spPr>
        </p:pic>
        <p:pic>
          <p:nvPicPr>
            <p:cNvPr id="19" name="Image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8692" y="1452372"/>
              <a:ext cx="598170" cy="576834"/>
            </a:xfrm>
            <a:prstGeom prst="rect">
              <a:avLst/>
            </a:prstGeom>
          </p:spPr>
        </p:pic>
        <p:pic>
          <p:nvPicPr>
            <p:cNvPr id="20" name="Image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451" y="1757172"/>
              <a:ext cx="1191006" cy="576834"/>
            </a:xfrm>
            <a:prstGeom prst="rect">
              <a:avLst/>
            </a:prstGeom>
          </p:spPr>
        </p:pic>
        <p:pic>
          <p:nvPicPr>
            <p:cNvPr id="21" name="Image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8280" y="1757172"/>
              <a:ext cx="1197102" cy="576834"/>
            </a:xfrm>
            <a:prstGeom prst="rect">
              <a:avLst/>
            </a:prstGeom>
          </p:spPr>
        </p:pic>
        <p:pic>
          <p:nvPicPr>
            <p:cNvPr id="22" name="Image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7148" y="1749551"/>
              <a:ext cx="435114" cy="576833"/>
            </a:xfrm>
            <a:prstGeom prst="rect">
              <a:avLst/>
            </a:prstGeom>
          </p:spPr>
        </p:pic>
        <p:sp>
          <p:nvSpPr>
            <p:cNvPr id="23" name="Textbox 72"/>
            <p:cNvSpPr txBox="1"/>
            <p:nvPr/>
          </p:nvSpPr>
          <p:spPr>
            <a:xfrm>
              <a:off x="30474" y="30480"/>
              <a:ext cx="3274463" cy="2771140"/>
            </a:xfrm>
            <a:prstGeom prst="rect">
              <a:avLst/>
            </a:prstGeom>
            <a:ln w="9525">
              <a:solidFill>
                <a:srgbClr val="68929F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800" b="1" i="1" dirty="0">
                  <a:effectLst/>
                  <a:latin typeface="Trebuchet MS"/>
                  <a:ea typeface="Calibri"/>
                  <a:cs typeface="Calibri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  <a:p>
              <a:pPr marL="383540" marR="384175" algn="ctr">
                <a:lnSpc>
                  <a:spcPct val="97000"/>
                </a:lnSpc>
                <a:spcBef>
                  <a:spcPts val="1890"/>
                </a:spcBef>
                <a:spcAft>
                  <a:spcPts val="0"/>
                </a:spcAft>
              </a:pPr>
              <a:r>
                <a:rPr lang="ru-RU" sz="2800" b="1" i="1" spc="-2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Обязательная </a:t>
              </a:r>
              <a:r>
                <a:rPr lang="ru-RU" sz="2800" b="1" i="1" spc="-1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часть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  <a:p>
              <a:pPr marL="386080" marR="384175" algn="ctr">
                <a:lnSpc>
                  <a:spcPct val="970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2000" b="1" i="1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(</a:t>
              </a:r>
              <a:r>
                <a:rPr lang="ru-RU" sz="2000" b="1" i="1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занимает</a:t>
              </a:r>
              <a:r>
                <a:rPr lang="ru-RU" sz="2000" b="1" i="1" spc="-115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 </a:t>
              </a:r>
              <a:r>
                <a:rPr lang="en-US" sz="2000" b="1" i="1" dirty="0" smtClean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8</a:t>
              </a:r>
              <a:r>
                <a:rPr lang="ru-RU" sz="2000" b="1" i="1" dirty="0" smtClean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0</a:t>
              </a:r>
              <a:r>
                <a:rPr lang="ru-RU" sz="2000" b="1" i="1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%</a:t>
              </a:r>
              <a:r>
                <a:rPr lang="ru-RU" sz="2000" b="1" i="1" spc="-150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 </a:t>
              </a:r>
              <a:r>
                <a:rPr lang="ru-RU" sz="2000" b="1" i="1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от</a:t>
              </a:r>
              <a:r>
                <a:rPr lang="ru-RU" sz="2000" b="1" i="1" spc="-8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 </a:t>
              </a:r>
              <a:r>
                <a:rPr lang="ru-RU" sz="2000" b="1" i="1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её общего объёма</a:t>
              </a:r>
              <a:r>
                <a:rPr lang="ru-RU" sz="2000" b="1" i="1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)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6" name="Group 73"/>
          <p:cNvGrpSpPr>
            <a:grpSpLocks/>
          </p:cNvGrpSpPr>
          <p:nvPr/>
        </p:nvGrpSpPr>
        <p:grpSpPr>
          <a:xfrm>
            <a:off x="5085466" y="2967649"/>
            <a:ext cx="3382645" cy="2881630"/>
            <a:chOff x="0" y="0"/>
            <a:chExt cx="3383279" cy="2881884"/>
          </a:xfrm>
        </p:grpSpPr>
        <p:pic>
          <p:nvPicPr>
            <p:cNvPr id="27" name="Image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3383279" cy="2881884"/>
            </a:xfrm>
            <a:prstGeom prst="rect">
              <a:avLst/>
            </a:prstGeom>
          </p:spPr>
        </p:pic>
        <p:pic>
          <p:nvPicPr>
            <p:cNvPr id="28" name="Image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300227"/>
              <a:ext cx="3381755" cy="2334768"/>
            </a:xfrm>
            <a:prstGeom prst="rect">
              <a:avLst/>
            </a:prstGeom>
          </p:spPr>
        </p:pic>
        <p:pic>
          <p:nvPicPr>
            <p:cNvPr id="29" name="Image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80" y="30480"/>
              <a:ext cx="3272028" cy="2770632"/>
            </a:xfrm>
            <a:prstGeom prst="rect">
              <a:avLst/>
            </a:prstGeom>
          </p:spPr>
        </p:pic>
        <p:pic>
          <p:nvPicPr>
            <p:cNvPr id="30" name="Image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8995" y="324611"/>
              <a:ext cx="2632710" cy="799338"/>
            </a:xfrm>
            <a:prstGeom prst="rect">
              <a:avLst/>
            </a:prstGeom>
          </p:spPr>
        </p:pic>
        <p:pic>
          <p:nvPicPr>
            <p:cNvPr id="31" name="Image 7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0600" y="751331"/>
              <a:ext cx="1447037" cy="799338"/>
            </a:xfrm>
            <a:prstGeom prst="rect">
              <a:avLst/>
            </a:prstGeom>
          </p:spPr>
        </p:pic>
        <p:pic>
          <p:nvPicPr>
            <p:cNvPr id="32" name="Image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668" y="1210068"/>
              <a:ext cx="393966" cy="520433"/>
            </a:xfrm>
            <a:prstGeom prst="rect">
              <a:avLst/>
            </a:prstGeom>
          </p:spPr>
        </p:pic>
        <p:pic>
          <p:nvPicPr>
            <p:cNvPr id="33" name="Image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0916" y="1214640"/>
              <a:ext cx="938021" cy="520433"/>
            </a:xfrm>
            <a:prstGeom prst="rect">
              <a:avLst/>
            </a:prstGeom>
          </p:spPr>
        </p:pic>
        <p:pic>
          <p:nvPicPr>
            <p:cNvPr id="34" name="Image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94232" y="1210068"/>
              <a:ext cx="413766" cy="520433"/>
            </a:xfrm>
            <a:prstGeom prst="rect">
              <a:avLst/>
            </a:prstGeom>
          </p:spPr>
        </p:pic>
        <p:pic>
          <p:nvPicPr>
            <p:cNvPr id="35" name="Image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3291" y="1214640"/>
              <a:ext cx="1744217" cy="520433"/>
            </a:xfrm>
            <a:prstGeom prst="rect">
              <a:avLst/>
            </a:prstGeom>
          </p:spPr>
        </p:pic>
        <p:pic>
          <p:nvPicPr>
            <p:cNvPr id="36" name="Image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9911" y="1488960"/>
              <a:ext cx="1690877" cy="520433"/>
            </a:xfrm>
            <a:prstGeom prst="rect">
              <a:avLst/>
            </a:prstGeom>
          </p:spPr>
        </p:pic>
        <p:pic>
          <p:nvPicPr>
            <p:cNvPr id="37" name="Image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0644" y="1763280"/>
              <a:ext cx="2167890" cy="520433"/>
            </a:xfrm>
            <a:prstGeom prst="rect">
              <a:avLst/>
            </a:prstGeom>
          </p:spPr>
        </p:pic>
        <p:pic>
          <p:nvPicPr>
            <p:cNvPr id="38" name="Image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383" y="2037600"/>
              <a:ext cx="1521713" cy="520433"/>
            </a:xfrm>
            <a:prstGeom prst="rect">
              <a:avLst/>
            </a:prstGeom>
          </p:spPr>
        </p:pic>
        <p:pic>
          <p:nvPicPr>
            <p:cNvPr id="39" name="Image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96924" y="2033028"/>
              <a:ext cx="428993" cy="520433"/>
            </a:xfrm>
            <a:prstGeom prst="rect">
              <a:avLst/>
            </a:prstGeom>
          </p:spPr>
        </p:pic>
        <p:pic>
          <p:nvPicPr>
            <p:cNvPr id="40" name="Image 8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75232" y="2037600"/>
              <a:ext cx="1357122" cy="520433"/>
            </a:xfrm>
            <a:prstGeom prst="rect">
              <a:avLst/>
            </a:prstGeom>
          </p:spPr>
        </p:pic>
        <p:pic>
          <p:nvPicPr>
            <p:cNvPr id="41" name="Image 8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81655" y="2033028"/>
              <a:ext cx="723137" cy="520433"/>
            </a:xfrm>
            <a:prstGeom prst="rect">
              <a:avLst/>
            </a:prstGeom>
          </p:spPr>
        </p:pic>
        <p:sp>
          <p:nvSpPr>
            <p:cNvPr id="42" name="Textbox 89"/>
            <p:cNvSpPr txBox="1"/>
            <p:nvPr/>
          </p:nvSpPr>
          <p:spPr>
            <a:xfrm>
              <a:off x="30474" y="30480"/>
              <a:ext cx="3274318" cy="2770632"/>
            </a:xfrm>
            <a:prstGeom prst="rect">
              <a:avLst/>
            </a:prstGeom>
            <a:ln w="9525">
              <a:solidFill>
                <a:srgbClr val="576DA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2750" b="1" i="1" dirty="0">
                  <a:effectLst/>
                  <a:latin typeface="Trebuchet MS"/>
                  <a:ea typeface="Calibri"/>
                  <a:cs typeface="Calibri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  <a:p>
              <a:pPr marL="512445" marR="508635" algn="ctr">
                <a:lnSpc>
                  <a:spcPct val="97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2800" b="1" i="1" spc="-1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Вариативная часть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  <a:p>
              <a:pPr marL="512445" marR="510540" algn="ctr">
                <a:lnSpc>
                  <a:spcPts val="2150"/>
                </a:lnSpc>
                <a:spcAft>
                  <a:spcPts val="0"/>
                </a:spcAft>
              </a:pPr>
              <a:r>
                <a:rPr lang="ru-RU" sz="1800" b="1" i="1" spc="-45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(</a:t>
              </a:r>
              <a:r>
                <a:rPr lang="ru-RU" sz="1800" b="1" i="1" spc="-45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часть</a:t>
              </a:r>
              <a:r>
                <a:rPr lang="ru-RU" sz="1800" b="1" i="1" spc="-45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,</a:t>
              </a:r>
              <a:r>
                <a:rPr lang="ru-RU" sz="1800" b="1" i="1" spc="-175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 </a:t>
              </a:r>
              <a:r>
                <a:rPr lang="ru-RU" sz="1800" b="1" i="1" spc="-1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формируемая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  <a:p>
              <a:pPr marL="512445" marR="509270" algn="ctr">
                <a:lnSpc>
                  <a:spcPts val="2160"/>
                </a:lnSpc>
                <a:spcAft>
                  <a:spcPts val="0"/>
                </a:spcAft>
              </a:pPr>
              <a:r>
                <a:rPr lang="ru-RU" sz="1800" b="1" i="1" spc="-1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участниками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  <a:p>
              <a:pPr marL="148590" marR="145415" indent="-1270" algn="ctr">
                <a:lnSpc>
                  <a:spcPct val="970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800" b="1" i="1" spc="-10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образовательных </a:t>
              </a:r>
              <a:r>
                <a:rPr lang="ru-RU" sz="1800" b="1" i="1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отношений </a:t>
              </a:r>
              <a:r>
                <a:rPr lang="ru-RU" sz="1800" b="1" i="1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–</a:t>
              </a:r>
              <a:r>
                <a:rPr lang="ru-RU" sz="1800" b="1" i="1" spc="-95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 </a:t>
              </a:r>
              <a:r>
                <a:rPr lang="ru-RU" sz="1800" b="1" i="1" dirty="0">
                  <a:solidFill>
                    <a:srgbClr val="5C0E20"/>
                  </a:solidFill>
                  <a:effectLst/>
                  <a:latin typeface="Calibri"/>
                  <a:ea typeface="Calibri"/>
                  <a:cs typeface="Calibri"/>
                </a:rPr>
                <a:t>занимает </a:t>
              </a:r>
              <a:r>
                <a:rPr lang="en-US" sz="1800" b="1" i="1" dirty="0" smtClean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2</a:t>
              </a:r>
              <a:r>
                <a:rPr lang="ru-RU" sz="1800" b="1" i="1" dirty="0" smtClean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0</a:t>
              </a:r>
              <a:r>
                <a:rPr lang="ru-RU" sz="1800" b="1" i="1" dirty="0">
                  <a:solidFill>
                    <a:srgbClr val="5C0E20"/>
                  </a:solidFill>
                  <a:effectLst/>
                  <a:latin typeface="Trebuchet MS"/>
                  <a:ea typeface="Calibri"/>
                  <a:cs typeface="Calibri"/>
                </a:rPr>
                <a:t>%</a:t>
              </a:r>
              <a:endParaRPr lang="ru-RU" sz="1100" dirty="0">
                <a:effectLst/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44016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/>
              </a:rPr>
              <a:t>Обязательная часть представлена: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96944" cy="2448272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Федеральной   образовательной   программой   дошкольного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образования (ФОП ДО) – утверждена Приказом Министерства просвещения Российской федерации №1028 от 25 ноября 2022г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Реализуется педагогическими работниками ДОО во всех помещениях и на территории детского сада, со всеми детьми </a:t>
            </a:r>
            <a:r>
              <a:rPr lang="ru-RU" b="1" dirty="0" smtClean="0">
                <a:solidFill>
                  <a:schemeClr val="tx1"/>
                </a:solidFill>
              </a:rPr>
              <a:t>ДОО.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Image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1" y="5296535"/>
            <a:ext cx="1468279" cy="14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44016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/>
              </a:rPr>
              <a:t>Вариативная часть: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96944" cy="24482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Парциальная программа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«Ладушки»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дополняет содержание образовательной области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«Художественно-эстетическое развитие»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Реализуется музыкальным руководителем ДОО  в форме занятия, со всеми детьми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ПЛАНИРУЕМЫЕ РЕЗУЛЬТАТЫ ОСВОЕНИЯ </a:t>
            </a:r>
            <a:r>
              <a:rPr lang="ru-RU" b="1" i="1" u="sng" dirty="0">
                <a:solidFill>
                  <a:srgbClr val="C00000"/>
                </a:solidFill>
              </a:rPr>
              <a:t>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>
          <a:xfrm>
            <a:off x="467544" y="1654132"/>
            <a:ext cx="8208912" cy="4894951"/>
            <a:chOff x="443344" y="934351"/>
            <a:chExt cx="8074659" cy="5306441"/>
          </a:xfrm>
        </p:grpSpPr>
        <p:pic>
          <p:nvPicPr>
            <p:cNvPr id="8" name="Image 1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1139964"/>
              <a:ext cx="7863840" cy="5100828"/>
            </a:xfrm>
            <a:prstGeom prst="rect">
              <a:avLst/>
            </a:prstGeom>
          </p:spPr>
        </p:pic>
        <p:pic>
          <p:nvPicPr>
            <p:cNvPr id="9" name="Image 1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106" y="939126"/>
              <a:ext cx="8065009" cy="5192268"/>
            </a:xfrm>
            <a:prstGeom prst="rect">
              <a:avLst/>
            </a:prstGeom>
          </p:spPr>
        </p:pic>
        <p:sp>
          <p:nvSpPr>
            <p:cNvPr id="10" name="Graphic 164"/>
            <p:cNvSpPr/>
            <p:nvPr/>
          </p:nvSpPr>
          <p:spPr>
            <a:xfrm>
              <a:off x="448106" y="1675650"/>
              <a:ext cx="8065134" cy="4456430"/>
            </a:xfrm>
            <a:custGeom>
              <a:avLst/>
              <a:gdLst/>
              <a:ahLst/>
              <a:cxnLst/>
              <a:rect l="l" t="t" r="r" b="b"/>
              <a:pathLst>
                <a:path w="8065134" h="4456430">
                  <a:moveTo>
                    <a:pt x="8064957" y="2700540"/>
                  </a:moveTo>
                  <a:lnTo>
                    <a:pt x="5280609" y="2700540"/>
                  </a:lnTo>
                  <a:lnTo>
                    <a:pt x="2496312" y="2700540"/>
                  </a:lnTo>
                  <a:lnTo>
                    <a:pt x="0" y="2700540"/>
                  </a:lnTo>
                  <a:lnTo>
                    <a:pt x="0" y="4456188"/>
                  </a:lnTo>
                  <a:lnTo>
                    <a:pt x="2496261" y="4456188"/>
                  </a:lnTo>
                  <a:lnTo>
                    <a:pt x="5280609" y="4456188"/>
                  </a:lnTo>
                  <a:lnTo>
                    <a:pt x="8064957" y="4456188"/>
                  </a:lnTo>
                  <a:lnTo>
                    <a:pt x="8064957" y="2700540"/>
                  </a:lnTo>
                  <a:close/>
                </a:path>
                <a:path w="8065134" h="4456430">
                  <a:moveTo>
                    <a:pt x="8064957" y="0"/>
                  </a:moveTo>
                  <a:lnTo>
                    <a:pt x="5280609" y="0"/>
                  </a:lnTo>
                  <a:lnTo>
                    <a:pt x="2496312" y="0"/>
                  </a:lnTo>
                  <a:lnTo>
                    <a:pt x="0" y="0"/>
                  </a:lnTo>
                  <a:lnTo>
                    <a:pt x="0" y="1755648"/>
                  </a:lnTo>
                  <a:lnTo>
                    <a:pt x="2496261" y="1755648"/>
                  </a:lnTo>
                  <a:lnTo>
                    <a:pt x="5280609" y="1755648"/>
                  </a:lnTo>
                  <a:lnTo>
                    <a:pt x="8064957" y="1755648"/>
                  </a:lnTo>
                  <a:lnTo>
                    <a:pt x="806495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165"/>
            <p:cNvSpPr/>
            <p:nvPr/>
          </p:nvSpPr>
          <p:spPr>
            <a:xfrm>
              <a:off x="443344" y="1675777"/>
              <a:ext cx="8074659" cy="1270"/>
            </a:xfrm>
            <a:custGeom>
              <a:avLst/>
              <a:gdLst/>
              <a:ahLst/>
              <a:cxnLst/>
              <a:rect l="l" t="t" r="r" b="b"/>
              <a:pathLst>
                <a:path w="8074659">
                  <a:moveTo>
                    <a:pt x="0" y="0"/>
                  </a:moveTo>
                  <a:lnTo>
                    <a:pt x="8074418" y="0"/>
                  </a:lnTo>
                </a:path>
              </a:pathLst>
            </a:custGeom>
            <a:ln w="22225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166"/>
            <p:cNvSpPr/>
            <p:nvPr/>
          </p:nvSpPr>
          <p:spPr>
            <a:xfrm>
              <a:off x="443344" y="934351"/>
              <a:ext cx="8074659" cy="5202555"/>
            </a:xfrm>
            <a:custGeom>
              <a:avLst/>
              <a:gdLst/>
              <a:ahLst/>
              <a:cxnLst/>
              <a:rect l="l" t="t" r="r" b="b"/>
              <a:pathLst>
                <a:path w="8074659" h="5202555">
                  <a:moveTo>
                    <a:pt x="4762" y="0"/>
                  </a:moveTo>
                  <a:lnTo>
                    <a:pt x="4762" y="5202250"/>
                  </a:lnTo>
                </a:path>
                <a:path w="8074659" h="5202555">
                  <a:moveTo>
                    <a:pt x="8069719" y="0"/>
                  </a:moveTo>
                  <a:lnTo>
                    <a:pt x="8069719" y="5202250"/>
                  </a:lnTo>
                </a:path>
                <a:path w="8074659" h="5202555">
                  <a:moveTo>
                    <a:pt x="0" y="4825"/>
                  </a:moveTo>
                  <a:lnTo>
                    <a:pt x="8074418" y="4825"/>
                  </a:lnTo>
                </a:path>
                <a:path w="8074659" h="5202555">
                  <a:moveTo>
                    <a:pt x="0" y="5197487"/>
                  </a:moveTo>
                  <a:lnTo>
                    <a:pt x="8074418" y="5197487"/>
                  </a:lnTo>
                </a:path>
              </a:pathLst>
            </a:custGeom>
            <a:ln w="9525">
              <a:solidFill>
                <a:srgbClr val="C3C7D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3" name="Image 1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6" y="978420"/>
              <a:ext cx="654557" cy="799338"/>
            </a:xfrm>
            <a:prstGeom prst="rect">
              <a:avLst/>
            </a:prstGeom>
          </p:spPr>
        </p:pic>
        <p:pic>
          <p:nvPicPr>
            <p:cNvPr id="14" name="Image 1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836" y="969276"/>
              <a:ext cx="774954" cy="799338"/>
            </a:xfrm>
            <a:prstGeom prst="rect">
              <a:avLst/>
            </a:prstGeom>
          </p:spPr>
        </p:pic>
        <p:pic>
          <p:nvPicPr>
            <p:cNvPr id="15" name="Image 1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9491" y="978420"/>
              <a:ext cx="1419606" cy="799338"/>
            </a:xfrm>
            <a:prstGeom prst="rect">
              <a:avLst/>
            </a:prstGeom>
          </p:spPr>
        </p:pic>
        <p:pic>
          <p:nvPicPr>
            <p:cNvPr id="16" name="Image 1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9084" y="978420"/>
              <a:ext cx="654558" cy="799338"/>
            </a:xfrm>
            <a:prstGeom prst="rect">
              <a:avLst/>
            </a:prstGeom>
          </p:spPr>
        </p:pic>
        <p:pic>
          <p:nvPicPr>
            <p:cNvPr id="17" name="Image 1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3403" y="969276"/>
              <a:ext cx="774953" cy="799338"/>
            </a:xfrm>
            <a:prstGeom prst="rect">
              <a:avLst/>
            </a:prstGeom>
          </p:spPr>
        </p:pic>
        <p:pic>
          <p:nvPicPr>
            <p:cNvPr id="18" name="Image 1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9059" y="978420"/>
              <a:ext cx="1419605" cy="799338"/>
            </a:xfrm>
            <a:prstGeom prst="rect">
              <a:avLst/>
            </a:prstGeom>
          </p:spPr>
        </p:pic>
        <p:pic>
          <p:nvPicPr>
            <p:cNvPr id="19" name="Image 1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3432" y="978420"/>
              <a:ext cx="654557" cy="799338"/>
            </a:xfrm>
            <a:prstGeom prst="rect">
              <a:avLst/>
            </a:prstGeom>
          </p:spPr>
        </p:pic>
        <p:pic>
          <p:nvPicPr>
            <p:cNvPr id="20" name="Image 17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7752" y="969276"/>
              <a:ext cx="774954" cy="799338"/>
            </a:xfrm>
            <a:prstGeom prst="rect">
              <a:avLst/>
            </a:prstGeom>
          </p:spPr>
        </p:pic>
        <p:pic>
          <p:nvPicPr>
            <p:cNvPr id="21" name="Image 1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3407" y="978420"/>
              <a:ext cx="1419605" cy="799338"/>
            </a:xfrm>
            <a:prstGeom prst="rect">
              <a:avLst/>
            </a:prstGeom>
          </p:spPr>
        </p:pic>
        <p:pic>
          <p:nvPicPr>
            <p:cNvPr id="22" name="Image 1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748" y="3573792"/>
              <a:ext cx="654557" cy="799338"/>
            </a:xfrm>
            <a:prstGeom prst="rect">
              <a:avLst/>
            </a:prstGeom>
          </p:spPr>
        </p:pic>
        <p:pic>
          <p:nvPicPr>
            <p:cNvPr id="23" name="Image 17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5067" y="3564648"/>
              <a:ext cx="874014" cy="799338"/>
            </a:xfrm>
            <a:prstGeom prst="rect">
              <a:avLst/>
            </a:prstGeom>
          </p:spPr>
        </p:pic>
        <p:pic>
          <p:nvPicPr>
            <p:cNvPr id="24" name="Image 17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9783" y="3573792"/>
              <a:ext cx="1419606" cy="799338"/>
            </a:xfrm>
            <a:prstGeom prst="rect">
              <a:avLst/>
            </a:prstGeom>
          </p:spPr>
        </p:pic>
        <p:pic>
          <p:nvPicPr>
            <p:cNvPr id="25" name="Image 17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39084" y="3573792"/>
              <a:ext cx="654558" cy="799338"/>
            </a:xfrm>
            <a:prstGeom prst="rect">
              <a:avLst/>
            </a:prstGeom>
          </p:spPr>
        </p:pic>
        <p:pic>
          <p:nvPicPr>
            <p:cNvPr id="26" name="Image 1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3403" y="3564648"/>
              <a:ext cx="774953" cy="799338"/>
            </a:xfrm>
            <a:prstGeom prst="rect">
              <a:avLst/>
            </a:prstGeom>
          </p:spPr>
        </p:pic>
        <p:pic>
          <p:nvPicPr>
            <p:cNvPr id="27" name="Image 1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09059" y="3573792"/>
              <a:ext cx="1419605" cy="799338"/>
            </a:xfrm>
            <a:prstGeom prst="rect">
              <a:avLst/>
            </a:prstGeom>
          </p:spPr>
        </p:pic>
        <p:pic>
          <p:nvPicPr>
            <p:cNvPr id="28" name="Image 18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81115" y="3360432"/>
              <a:ext cx="2474213" cy="799338"/>
            </a:xfrm>
            <a:prstGeom prst="rect">
              <a:avLst/>
            </a:prstGeom>
          </p:spPr>
        </p:pic>
        <p:pic>
          <p:nvPicPr>
            <p:cNvPr id="29" name="Image 1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5184" y="3787152"/>
              <a:ext cx="1291590" cy="799338"/>
            </a:xfrm>
            <a:prstGeom prst="rect">
              <a:avLst/>
            </a:prstGeom>
          </p:spPr>
        </p:pic>
        <p:pic>
          <p:nvPicPr>
            <p:cNvPr id="30" name="Image 18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7476" y="3778008"/>
              <a:ext cx="575297" cy="799338"/>
            </a:xfrm>
            <a:prstGeom prst="rect">
              <a:avLst/>
            </a:prstGeom>
          </p:spPr>
        </p:pic>
        <p:pic>
          <p:nvPicPr>
            <p:cNvPr id="31" name="Image 1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68908" y="1967496"/>
              <a:ext cx="1223772" cy="1296924"/>
            </a:xfrm>
            <a:prstGeom prst="rect">
              <a:avLst/>
            </a:prstGeom>
          </p:spPr>
        </p:pic>
        <p:pic>
          <p:nvPicPr>
            <p:cNvPr id="32" name="Image 18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67911" y="1967496"/>
              <a:ext cx="1225296" cy="1296924"/>
            </a:xfrm>
            <a:prstGeom prst="rect">
              <a:avLst/>
            </a:prstGeom>
          </p:spPr>
        </p:pic>
        <p:pic>
          <p:nvPicPr>
            <p:cNvPr id="33" name="Image 1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0068" y="2010168"/>
              <a:ext cx="1263396" cy="1182624"/>
            </a:xfrm>
            <a:prstGeom prst="rect">
              <a:avLst/>
            </a:prstGeom>
          </p:spPr>
        </p:pic>
        <p:pic>
          <p:nvPicPr>
            <p:cNvPr id="34" name="Image 1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8908" y="4617732"/>
              <a:ext cx="1331976" cy="1223771"/>
            </a:xfrm>
            <a:prstGeom prst="rect">
              <a:avLst/>
            </a:prstGeom>
          </p:spPr>
        </p:pic>
        <p:pic>
          <p:nvPicPr>
            <p:cNvPr id="35" name="Image 1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96284" y="4631448"/>
              <a:ext cx="1296924" cy="1296924"/>
            </a:xfrm>
            <a:prstGeom prst="rect">
              <a:avLst/>
            </a:prstGeom>
          </p:spPr>
        </p:pic>
      </p:grpSp>
      <p:pic>
        <p:nvPicPr>
          <p:cNvPr id="2050" name="Picture 2" descr="C:\Users\SmartBook\Downloads\qr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75" y="4879765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C00000"/>
                </a:solidFill>
              </a:rPr>
              <a:t>ОБРАЗОВАТЕЛЬНЫЕ ОБЛАСТИ, ОБЕСПЕЧИВАЮЩИЕ РАЗНОСТОРОННЕЕ </a:t>
            </a:r>
            <a:r>
              <a:rPr lang="ru-RU" sz="3100" b="1" i="1" dirty="0" smtClean="0">
                <a:solidFill>
                  <a:srgbClr val="C00000"/>
                </a:solidFill>
              </a:rPr>
              <a:t> РАЗВИТИЕ </a:t>
            </a:r>
            <a:r>
              <a:rPr lang="ru-RU" sz="3100" b="1" i="1" dirty="0">
                <a:solidFill>
                  <a:srgbClr val="C00000"/>
                </a:solidFill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ДЕТЕЙ </a:t>
            </a:r>
            <a:r>
              <a:rPr lang="ru-RU" sz="3100" b="1" i="1" dirty="0">
                <a:solidFill>
                  <a:srgbClr val="C00000"/>
                </a:solidFill>
              </a:rPr>
              <a:t>В СООТВЕТСТВИИ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b="1" i="1" dirty="0">
                <a:solidFill>
                  <a:srgbClr val="C00000"/>
                </a:solidFill>
              </a:rPr>
              <a:t>СО СТАНДАРТОМ ДОШКОЛЬНОГО ОБРАЗОВАНИЯ</a:t>
            </a:r>
            <a:r>
              <a:rPr lang="ru-RU" sz="3100" b="1" i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pic>
        <p:nvPicPr>
          <p:cNvPr id="4" name="Image 202" descr="Физическое развитие Социально-коммуникативное развитие Речевое развитие Познавательное развитие Художественно-эстетическое развитие 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2008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Содержание образовательной области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«Физическое развитие»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693940"/>
              </p:ext>
            </p:extLst>
          </p:nvPr>
        </p:nvGraphicFramePr>
        <p:xfrm>
          <a:off x="2411760" y="2036445"/>
          <a:ext cx="4608511" cy="41288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27608"/>
                <a:gridCol w="2180903"/>
              </a:tblGrid>
              <a:tr h="278130">
                <a:tc gridSpan="2">
                  <a:txBody>
                    <a:bodyPr/>
                    <a:lstStyle/>
                    <a:p>
                      <a:pPr marL="558165">
                        <a:spcBef>
                          <a:spcPts val="120"/>
                        </a:spcBef>
                        <a:spcAft>
                          <a:spcPts val="0"/>
                        </a:spcAft>
                        <a:tabLst>
                          <a:tab pos="2303145" algn="l"/>
                        </a:tabLst>
                      </a:pPr>
                      <a:r>
                        <a:rPr lang="ru-RU" sz="1400" spc="-10" dirty="0">
                          <a:effectLst/>
                        </a:rPr>
                        <a:t>Возраст</a:t>
                      </a:r>
                      <a:r>
                        <a:rPr lang="ru-RU" sz="1400" dirty="0">
                          <a:effectLst/>
                        </a:rPr>
                        <a:t>	QR</a:t>
                      </a:r>
                      <a:r>
                        <a:rPr lang="ru-RU" sz="1400" spc="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spc="-25" dirty="0">
                          <a:effectLst/>
                        </a:rPr>
                        <a:t>код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304800" marR="288290" algn="ctr">
                        <a:spcBef>
                          <a:spcPts val="1550"/>
                        </a:spcBef>
                        <a:spcAft>
                          <a:spcPts val="0"/>
                        </a:spcAft>
                      </a:pPr>
                      <a:r>
                        <a:rPr lang="ru-RU" sz="2400" spc="-80" dirty="0">
                          <a:effectLst/>
                        </a:rPr>
                        <a:t>2-3</a:t>
                      </a:r>
                      <a:r>
                        <a:rPr lang="ru-RU" sz="2400" spc="-85" dirty="0">
                          <a:effectLst/>
                        </a:rPr>
                        <a:t> </a:t>
                      </a:r>
                      <a:r>
                        <a:rPr lang="ru-RU" sz="2400" spc="-80" dirty="0">
                          <a:effectLst/>
                        </a:rPr>
                        <a:t>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746125">
                <a:tc>
                  <a:txBody>
                    <a:bodyPr/>
                    <a:lstStyle/>
                    <a:p>
                      <a:pPr marL="304800" marR="288290" algn="ctr">
                        <a:spcBef>
                          <a:spcPts val="1590"/>
                        </a:spcBef>
                        <a:spcAft>
                          <a:spcPts val="0"/>
                        </a:spcAft>
                      </a:pPr>
                      <a:r>
                        <a:rPr lang="ru-RU" sz="2400" spc="-80">
                          <a:effectLst/>
                        </a:rPr>
                        <a:t>3-4</a:t>
                      </a:r>
                      <a:r>
                        <a:rPr lang="ru-RU" sz="2400" spc="-85">
                          <a:effectLst/>
                        </a:rPr>
                        <a:t> </a:t>
                      </a:r>
                      <a:r>
                        <a:rPr lang="ru-RU" sz="2400" spc="-80">
                          <a:effectLst/>
                        </a:rPr>
                        <a:t>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4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746125">
                <a:tc>
                  <a:txBody>
                    <a:bodyPr/>
                    <a:lstStyle/>
                    <a:p>
                      <a:pPr marL="302895" marR="288290" algn="ctr">
                        <a:spcBef>
                          <a:spcPts val="1590"/>
                        </a:spcBef>
                        <a:spcAft>
                          <a:spcPts val="0"/>
                        </a:spcAft>
                      </a:pPr>
                      <a:r>
                        <a:rPr lang="ru-RU" sz="2400" spc="-80">
                          <a:effectLst/>
                        </a:rPr>
                        <a:t>4-5</a:t>
                      </a:r>
                      <a:r>
                        <a:rPr lang="ru-RU" sz="2400" spc="-85">
                          <a:effectLst/>
                        </a:rPr>
                        <a:t> </a:t>
                      </a:r>
                      <a:r>
                        <a:rPr lang="ru-RU" sz="2400" spc="-80">
                          <a:effectLst/>
                        </a:rPr>
                        <a:t>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4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746125">
                <a:tc>
                  <a:txBody>
                    <a:bodyPr/>
                    <a:lstStyle/>
                    <a:p>
                      <a:pPr marL="302895" marR="288290" algn="ctr">
                        <a:spcBef>
                          <a:spcPts val="1595"/>
                        </a:spcBef>
                        <a:spcAft>
                          <a:spcPts val="0"/>
                        </a:spcAft>
                      </a:pPr>
                      <a:r>
                        <a:rPr lang="ru-RU" sz="2400" spc="-80">
                          <a:effectLst/>
                        </a:rPr>
                        <a:t>5-6</a:t>
                      </a:r>
                      <a:r>
                        <a:rPr lang="ru-RU" sz="2400" spc="-85">
                          <a:effectLst/>
                        </a:rPr>
                        <a:t> </a:t>
                      </a:r>
                      <a:r>
                        <a:rPr lang="ru-RU" sz="2400" spc="-80">
                          <a:effectLst/>
                        </a:rPr>
                        <a:t>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70674">
                <a:tc>
                  <a:txBody>
                    <a:bodyPr/>
                    <a:lstStyle/>
                    <a:p>
                      <a:pPr marL="302895" marR="288290" algn="ctr">
                        <a:spcBef>
                          <a:spcPts val="1595"/>
                        </a:spcBef>
                        <a:spcAft>
                          <a:spcPts val="0"/>
                        </a:spcAft>
                      </a:pPr>
                      <a:r>
                        <a:rPr lang="ru-RU" sz="2400" spc="-80">
                          <a:effectLst/>
                        </a:rPr>
                        <a:t>6-7</a:t>
                      </a:r>
                      <a:r>
                        <a:rPr lang="ru-RU" sz="2400" spc="-90">
                          <a:effectLst/>
                        </a:rPr>
                        <a:t> </a:t>
                      </a:r>
                      <a:r>
                        <a:rPr lang="ru-RU" sz="2400" spc="-80">
                          <a:effectLst/>
                        </a:rPr>
                        <a:t>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084" name="Image 2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66" y="2360613"/>
            <a:ext cx="600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Image 2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3" y="314096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 2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66" y="3861048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 2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5524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 22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53" y="5373216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427</TotalTime>
  <Words>349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КРАТКАЯ ПРЕЗЕНТАЦИЯ ОБРАЗОВАТЕЛЬНОЙ ПРОГРАММЫ ДОШКОЛЬНОГО ОБРАЗОВАНИЯ</vt:lpstr>
      <vt:lpstr>ОБРАЗОВАТЕЛЬНАЯ ПРОГРАММА ДОШКОЛЬНОГО ОБРАЗОВАНИЯ РАЗРАБОТАНА В СООТВЕТСТВИИ С:</vt:lpstr>
      <vt:lpstr>Цель Программы: разностороннее развитие ребенка на основе духовно-нравственных ценностей российского народа, исторических и национально-культурных традиций </vt:lpstr>
      <vt:lpstr>Программа состоит из двух частей:</vt:lpstr>
      <vt:lpstr>Обязательная часть представлена:</vt:lpstr>
      <vt:lpstr>Вариативная часть:</vt:lpstr>
      <vt:lpstr>ПЛАНИРУЕМЫЕ РЕЗУЛЬТАТЫ ОСВОЕНИЯ ПРОГРАММЫ </vt:lpstr>
      <vt:lpstr>ОБРАЗОВАТЕЛЬНЫЕ ОБЛАСТИ, ОБЕСПЕЧИВАЮЩИЕ РАЗНОСТОРОННЕЕ  РАЗВИТИЕ  ДЕТЕЙ В СООТВЕТСТВИИ СО СТАНДАРТОМ ДОШКОЛЬНОГО ОБРАЗОВАНИЯ:</vt:lpstr>
      <vt:lpstr>Содержание образовательной области «Физическое развитие» </vt:lpstr>
      <vt:lpstr>Содержание образовательной области: «Социально-коммуникативное развитие» </vt:lpstr>
      <vt:lpstr>Содержание образовательной области «Речевое развитие»</vt:lpstr>
      <vt:lpstr>Содержание образовательной области «Познавательное развитие»</vt:lpstr>
      <vt:lpstr>Рабочая программа воспитания:</vt:lpstr>
      <vt:lpstr>Взаимодействие с семьями обучающихся:</vt:lpstr>
      <vt:lpstr>Задачи взаимодействия с родителями:</vt:lpstr>
      <vt:lpstr>Направления взаимодействия: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ДОШКОЛЬНОГО ОБРАЗОВАНИЯ </dc:title>
  <dc:creator>Елена Захаренко</dc:creator>
  <cp:lastModifiedBy>SmartBook</cp:lastModifiedBy>
  <cp:revision>14</cp:revision>
  <dcterms:created xsi:type="dcterms:W3CDTF">2023-09-12T11:22:07Z</dcterms:created>
  <dcterms:modified xsi:type="dcterms:W3CDTF">2023-09-13T13:07:02Z</dcterms:modified>
</cp:coreProperties>
</file>